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-1828800" y="-1828800"/>
            <a:ext cx="7315200" cy="7315200"/>
          </a:xfrm>
          <a:prstGeom prst="ellipse">
            <a:avLst/>
          </a:prstGeom>
          <a:solidFill>
            <a:srgbClr val="1F4FD9">
              <a:alpha val="30000"/>
            </a:srgbClr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0" y="3657600"/>
            <a:ext cx="6400800" cy="6400800"/>
          </a:xfrm>
          <a:prstGeom prst="ellipse">
            <a:avLst/>
          </a:prstGeom>
          <a:solidFill>
            <a:srgbClr val="0FB5A6">
              <a:alpha val="20000"/>
            </a:srgbClr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097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600" kern="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 ×  UiPath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1737360"/>
            <a:ext cx="1097280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Healthcare Automation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&amp; Agentic AI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640080" y="4297680"/>
            <a:ext cx="9144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executive view of where RPA delivers value today — and where agentic AI multiplies it tomorrow.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640080" y="612648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A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executive review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F26D6D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 Invoices — Invoice Data Mining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2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FP&amp;A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invoices lack line-item detail. Automation extracts line items, lands them in a warehouse, and powers vendor + spend analytics.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566928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017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92608" cy="292608"/>
          </a:xfrm>
          <a:prstGeom prst="ellipse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474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43000" y="3474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invoice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43000" y="39319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Classify &amp; ML-extract line items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389120"/>
            <a:ext cx="292608" cy="292608"/>
          </a:xfrm>
          <a:prstGeom prst="ellipse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3891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3891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flat-file &amp; submit to warehouse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292608" cy="292608"/>
          </a:xfrm>
          <a:prstGeom prst="ellipse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846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43000" y="48463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Auto-publish business report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00800" y="2880360"/>
            <a:ext cx="5303520" cy="3657600"/>
          </a:xfrm>
          <a:prstGeom prst="roundRect">
            <a:avLst>
              <a:gd name="adj" fmla="val 300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629400" y="3063240"/>
            <a:ext cx="1554480" cy="365760"/>
          </a:xfrm>
          <a:prstGeom prst="roundRect">
            <a:avLst>
              <a:gd name="adj" fmla="val 12500"/>
            </a:avLst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629400" y="30632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629400" y="35204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agent multiplies value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629400" y="3977640"/>
            <a:ext cx="4846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Document-understanding agents normalize vendor SKUs, flag price drift vs. contracts, and recommend renegotiation actions — automatically opening sourcing tickets when overcharges exceed thresholds.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0FB5A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HR &amp; Legal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employees whole on leave — without the manual lift.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B5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4/5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68580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0584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2588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64592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965960" y="2971800"/>
            <a:ext cx="256032" cy="10972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0624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3484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43484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B5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4/5</a:t>
            </a:r>
            <a:endParaRPr lang="en-US" sz="3200" dirty="0"/>
          </a:p>
        </p:txBody>
      </p:sp>
      <p:sp>
        <p:nvSpPr>
          <p:cNvPr id="18" name="Shape 16"/>
          <p:cNvSpPr/>
          <p:nvPr/>
        </p:nvSpPr>
        <p:spPr>
          <a:xfrm>
            <a:off x="443484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5488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7492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94960" y="2971800"/>
            <a:ext cx="256032" cy="109728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715000" y="2971800"/>
            <a:ext cx="256032" cy="10972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955280" y="2011680"/>
            <a:ext cx="37490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21031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in scope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138160" y="23774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0FB5A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8138160" y="301752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following slides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566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Included automations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402336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4142232"/>
            <a:ext cx="274320" cy="274320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" y="41422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51560" y="4096512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WAM — Leave Pay Integration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0FB5A6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WAM — Leave Pay Integration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0FB5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&amp; LEGAL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Reduces manual work integrating PTO and accrued benefits with state leave benefits so employees are paid correctly during FMLA.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566928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017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B5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92608" cy="292608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474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43000" y="3474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case #, leave type, employee details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43000" y="39319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Validate case is in scope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389120"/>
            <a:ext cx="292608" cy="292608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3891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3891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FMLA review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292608" cy="292608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846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43000" y="48463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Gather accruals &amp; pay rate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5303520"/>
            <a:ext cx="292608" cy="292608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3035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53035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Determine unpaid date &amp; validate PI creation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5760720"/>
            <a:ext cx="292608" cy="292608"/>
          </a:xfrm>
          <a:prstGeom prst="ellipse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5760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143000" y="5760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PI case → Code timecard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400800" y="2880360"/>
            <a:ext cx="5303520" cy="3657600"/>
          </a:xfrm>
          <a:prstGeom prst="roundRect">
            <a:avLst>
              <a:gd name="adj" fmla="val 300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629400" y="3063240"/>
            <a:ext cx="1554480" cy="365760"/>
          </a:xfrm>
          <a:prstGeom prst="roundRect">
            <a:avLst>
              <a:gd name="adj" fmla="val 12500"/>
            </a:avLst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629400" y="30632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629400" y="35204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agent multiplies value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629400" y="3977640"/>
            <a:ext cx="4846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leave-orchestration agent interprets unstructured policy language, reconciles state-by-state benefit rules, and proactively negotiates pay reconciliation across HRIS, payroll, and case systems.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0" y="-1828800"/>
            <a:ext cx="7315200" cy="7315200"/>
          </a:xfrm>
          <a:prstGeom prst="ellipse">
            <a:avLst/>
          </a:prstGeom>
          <a:solidFill>
            <a:srgbClr val="1F4FD9">
              <a:alpha val="25000"/>
            </a:srgbClr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731520"/>
            <a:ext cx="10972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Recommended next steps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14630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from RPA wins to an agentic operating model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2286000"/>
            <a:ext cx="5394960" cy="1828800"/>
          </a:xfrm>
          <a:prstGeom prst="roundRect">
            <a:avLst>
              <a:gd name="adj" fmla="val 5000"/>
            </a:avLst>
          </a:prstGeom>
          <a:solidFill>
            <a:srgbClr val="12294D"/>
          </a:solidFill>
          <a:ln w="12700">
            <a:solidFill>
              <a:srgbClr val="1E3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46888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B8D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2011680" y="25146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the 6-project baseline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011680" y="297180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scope, owners &amp; success metrics for the 4 focus areas.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17920" y="2286000"/>
            <a:ext cx="5394960" cy="1828800"/>
          </a:xfrm>
          <a:prstGeom prst="roundRect">
            <a:avLst>
              <a:gd name="adj" fmla="val 5000"/>
            </a:avLst>
          </a:prstGeom>
          <a:solidFill>
            <a:srgbClr val="12294D"/>
          </a:solidFill>
          <a:ln w="12700">
            <a:solidFill>
              <a:srgbClr val="1E3A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246888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B8D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7589520" y="251460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an agentic pilot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589520" y="297180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one RCM or Ancillary bot with an LLM reasoning layer + human-in-the-loop.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4297680"/>
            <a:ext cx="5394960" cy="1828800"/>
          </a:xfrm>
          <a:prstGeom prst="roundRect">
            <a:avLst>
              <a:gd name="adj" fmla="val 5000"/>
            </a:avLst>
          </a:prstGeom>
          <a:solidFill>
            <a:srgbClr val="12294D"/>
          </a:solidFill>
          <a:ln w="12700">
            <a:solidFill>
              <a:srgbClr val="1E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68680" y="4480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B8D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2011680" y="45262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Instrument value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011680" y="498348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hours saved, $ captured, exception rate, and clinician time returned.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17920" y="4297680"/>
            <a:ext cx="5394960" cy="1828800"/>
          </a:xfrm>
          <a:prstGeom prst="roundRect">
            <a:avLst>
              <a:gd name="adj" fmla="val 5000"/>
            </a:avLst>
          </a:prstGeom>
          <a:solidFill>
            <a:srgbClr val="12294D"/>
          </a:solidFill>
          <a:ln w="12700">
            <a:solidFill>
              <a:srgbClr val="1E3A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46520" y="4480560"/>
            <a:ext cx="1097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B8DE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7589520" y="45262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by pattern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589520" y="4983480"/>
            <a:ext cx="39319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 the agentic pattern across InBasket, Rx Auth, and AP invoice workflows.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1F4FD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Portfolio at a glance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1737360"/>
            <a:ext cx="2697480" cy="1554480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737360"/>
            <a:ext cx="109728" cy="1554480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8288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685800" y="2697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areas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1737360"/>
            <a:ext cx="2697480" cy="1554480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37560" y="1737360"/>
            <a:ext cx="109728" cy="1554480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66160" y="18288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3800" dirty="0"/>
          </a:p>
        </p:txBody>
      </p:sp>
      <p:sp>
        <p:nvSpPr>
          <p:cNvPr id="13" name="Text 11"/>
          <p:cNvSpPr/>
          <p:nvPr/>
        </p:nvSpPr>
        <p:spPr>
          <a:xfrm>
            <a:off x="3566160" y="2697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 projects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1737360"/>
            <a:ext cx="2697480" cy="1554480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217920" y="1737360"/>
            <a:ext cx="109728" cy="1554480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46520" y="18288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4.5/5</a:t>
            </a:r>
            <a:endParaRPr lang="en-US" sz="3800" dirty="0"/>
          </a:p>
        </p:txBody>
      </p:sp>
      <p:sp>
        <p:nvSpPr>
          <p:cNvPr id="17" name="Text 15"/>
          <p:cNvSpPr/>
          <p:nvPr/>
        </p:nvSpPr>
        <p:spPr>
          <a:xfrm>
            <a:off x="6446520" y="2697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relevance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9098280" y="1737360"/>
            <a:ext cx="2697480" cy="1554480"/>
          </a:xfrm>
          <a:prstGeom prst="roundRect">
            <a:avLst>
              <a:gd name="adj" fmla="val 882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098280" y="1737360"/>
            <a:ext cx="109728" cy="1554480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326880" y="182880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4.8/5</a:t>
            </a:r>
            <a:endParaRPr lang="en-US" sz="3800" dirty="0"/>
          </a:p>
        </p:txBody>
      </p:sp>
      <p:sp>
        <p:nvSpPr>
          <p:cNvPr id="21" name="Text 19"/>
          <p:cNvSpPr/>
          <p:nvPr/>
        </p:nvSpPr>
        <p:spPr>
          <a:xfrm>
            <a:off x="9326880" y="269748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Avg. scalability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57200" y="365760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areas — relevance &amp; scalability (1–5)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4160520"/>
            <a:ext cx="112471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4160520"/>
            <a:ext cx="91440" cy="457200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85800" y="4206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Ancillary Care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297680" y="420624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clinicians from the InBasket.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052560" y="420624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 5/5  ·  Scl 5/5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57200" y="4709160"/>
            <a:ext cx="112471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57200" y="4709160"/>
            <a:ext cx="91440" cy="457200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5800" y="47548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Cycle Management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4297680" y="475488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every dollar earned, automatically.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9052560" y="475488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4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 5/5  ·  Scl 5/5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57200" y="5257800"/>
            <a:ext cx="112471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57200" y="5257800"/>
            <a:ext cx="91440" cy="457200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85800" y="53035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FP&amp;A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4297680" y="530352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invoice noise into sourcing intelligence.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9052560" y="530352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F26D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 4/5  ·  Scl 5/5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457200" y="5806440"/>
            <a:ext cx="11247120" cy="457200"/>
          </a:xfrm>
          <a:prstGeom prst="roundRect">
            <a:avLst>
              <a:gd name="adj" fmla="val 16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57200" y="5806440"/>
            <a:ext cx="91440" cy="457200"/>
          </a:xfrm>
          <a:prstGeom prst="rect">
            <a:avLst/>
          </a:prstGeom>
          <a:solidFill>
            <a:srgbClr val="0FB5A6"/>
          </a:solidFill>
          <a:ln w="12700">
            <a:solidFill>
              <a:srgbClr val="0FB5A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85800" y="5852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&amp; Legal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4297680" y="5852160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employees whole on leave — without the manual lift.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9052560" y="58521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FB5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 4/5  ·  Scl 4/5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2BB67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Ancillary Care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clinicians from the InBasket.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BB67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68580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0584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2588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64592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96596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0624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3484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43484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BB67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200" dirty="0"/>
          </a:p>
        </p:txBody>
      </p:sp>
      <p:sp>
        <p:nvSpPr>
          <p:cNvPr id="18" name="Shape 16"/>
          <p:cNvSpPr/>
          <p:nvPr/>
        </p:nvSpPr>
        <p:spPr>
          <a:xfrm>
            <a:off x="443484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5488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7492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9496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715000" y="2971800"/>
            <a:ext cx="256032" cy="109728"/>
          </a:xfrm>
          <a:prstGeom prst="rect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955280" y="2011680"/>
            <a:ext cx="37490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21031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in scope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138160" y="23774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BB67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8138160" y="301752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following slides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566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Included automations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402336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4142232"/>
            <a:ext cx="274320" cy="274320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" y="41422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51560" y="4096512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InBasket — Normal Labs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457200" y="461772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40080" y="4736592"/>
            <a:ext cx="274320" cy="274320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0080" y="473659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1051560" y="4690872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Rx Auth — Refill Reauthorization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457200" y="521208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40080" y="5330952"/>
            <a:ext cx="274320" cy="274320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40080" y="533095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1051560" y="5285232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 Gaps — VMC E-Visits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2BB67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InBasket — Normal Labs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ANCILLARY CARE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Compares lab results in provider InBasket pools (ACC &amp; CDU) and auto-marks normal results as reviewed; abnormal stays for clinician.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566928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017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474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43000" y="3474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into EMR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43000" y="39319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MD Pool results in InBasket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3891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3891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3891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ACC &amp; CDU departments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846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43000" y="48463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patient &amp; review results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53035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3035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53035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 normal as reviewed; route abnormal to provider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0" y="2880360"/>
            <a:ext cx="5303520" cy="3657600"/>
          </a:xfrm>
          <a:prstGeom prst="roundRect">
            <a:avLst>
              <a:gd name="adj" fmla="val 300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629400" y="3063240"/>
            <a:ext cx="1554480" cy="365760"/>
          </a:xfrm>
          <a:prstGeom prst="roundRect">
            <a:avLst>
              <a:gd name="adj" fmla="val 12500"/>
            </a:avLst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629400" y="30632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629400" y="35204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agent multiplies value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629400" y="3977640"/>
            <a:ext cx="4846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clinical-reasoning agent contextualizes results against patient history (meds, comorbidities, trends) and drafts patient-facing messages for clinician sign-off.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2BB67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Rx Auth — Refill Reauthorization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ANCILLARY CARE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Automates refill reauthorization for lipid, hypertension, diabetes, and similar chronic medications based on lab control limits.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566928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017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474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43000" y="3474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to InBasket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43000" y="39319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medications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3891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3891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3891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 patient chart values for Rx Auth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846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43000" y="48463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labs to control limits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53035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3035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53035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in range → refill; else → exception queue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731520" y="57607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31520" y="5760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143000" y="5760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patient communication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6400800" y="2880360"/>
            <a:ext cx="5303520" cy="3657600"/>
          </a:xfrm>
          <a:prstGeom prst="roundRect">
            <a:avLst>
              <a:gd name="adj" fmla="val 300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629400" y="3063240"/>
            <a:ext cx="1554480" cy="365760"/>
          </a:xfrm>
          <a:prstGeom prst="roundRect">
            <a:avLst>
              <a:gd name="adj" fmla="val 12500"/>
            </a:avLst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629400" y="30632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629400" y="35204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agent multiplies value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629400" y="3977640"/>
            <a:ext cx="4846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evaluates adherence patterns, recent vitals, and clinical guidelines to recommend refill, dose change, or visit — turning protocol RPA into proactive chronic-care management.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2BB673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Care Gaps — VMC E-Visits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ANCILLARY CARE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previous-day E-Visits at the Virtual Medical Center, identifies open care gaps, and sends member outreach if not contacted in last 30 days.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566928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017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BB6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474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43000" y="3474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medical center + patient data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43000" y="39319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EMR &amp; review chart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3891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3891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3891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gap can be addressed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846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43000" y="48463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30-day POE / prior outreach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5303520"/>
            <a:ext cx="292608" cy="292608"/>
          </a:xfrm>
          <a:prstGeom prst="ellipse">
            <a:avLst/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3035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53035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templated patient message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0" y="2880360"/>
            <a:ext cx="5303520" cy="3657600"/>
          </a:xfrm>
          <a:prstGeom prst="roundRect">
            <a:avLst>
              <a:gd name="adj" fmla="val 300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629400" y="3063240"/>
            <a:ext cx="1554480" cy="365760"/>
          </a:xfrm>
          <a:prstGeom prst="roundRect">
            <a:avLst>
              <a:gd name="adj" fmla="val 12500"/>
            </a:avLst>
          </a:prstGeom>
          <a:solidFill>
            <a:srgbClr val="2BB673"/>
          </a:solidFill>
          <a:ln w="12700">
            <a:solidFill>
              <a:srgbClr val="2BB67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629400" y="30632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629400" y="35204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agent multiplies value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629400" y="3977640"/>
            <a:ext cx="4846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Outreach agent personalizes message tone &amp; channel by patient preference, books appointment slots inline, and learns from response rates to optimize cadence.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1F4FD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Revenue Cycle Management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every dollar earned, automatically.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4F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68580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0584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2588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64592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96596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0624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3484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43484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4F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200" dirty="0"/>
          </a:p>
        </p:txBody>
      </p:sp>
      <p:sp>
        <p:nvSpPr>
          <p:cNvPr id="18" name="Shape 16"/>
          <p:cNvSpPr/>
          <p:nvPr/>
        </p:nvSpPr>
        <p:spPr>
          <a:xfrm>
            <a:off x="443484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5488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7492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9496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715000" y="2971800"/>
            <a:ext cx="256032" cy="109728"/>
          </a:xfrm>
          <a:prstGeom prst="rect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955280" y="2011680"/>
            <a:ext cx="37490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21031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in scope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138160" y="23774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F4F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8138160" y="301752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following slides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566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Included automations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402336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4142232"/>
            <a:ext cx="274320" cy="274320"/>
          </a:xfrm>
          <a:prstGeom prst="ellipse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" y="41422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51560" y="4096512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Infusions &amp; Injections — Charge Capture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1F4FD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Infusions &amp; Injections — Charge Capture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F4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CYCLE MANAGEMENT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112471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EMR suggests charges for ED &amp; OBS encounters but doesn't post them. RPA captures recommended charges, clears edits, and closes encounters for coding.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880360"/>
            <a:ext cx="5669280" cy="3657600"/>
          </a:xfrm>
          <a:prstGeom prst="roundRect">
            <a:avLst>
              <a:gd name="adj" fmla="val 300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017520"/>
            <a:ext cx="5029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4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731520" y="3474720"/>
            <a:ext cx="292608" cy="292608"/>
          </a:xfrm>
          <a:prstGeom prst="ellipse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4747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143000" y="34747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Workqueue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31520" y="3931920"/>
            <a:ext cx="292608" cy="292608"/>
          </a:xfrm>
          <a:prstGeom prst="ellipse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9319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43000" y="39319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Deselect warnings as needed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4389120"/>
            <a:ext cx="292608" cy="292608"/>
          </a:xfrm>
          <a:prstGeom prst="ellipse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43891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43000" y="43891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recommended charge capture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4846320"/>
            <a:ext cx="292608" cy="292608"/>
          </a:xfrm>
          <a:prstGeom prst="ellipse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48463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43000" y="48463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edits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731520" y="5303520"/>
            <a:ext cx="292608" cy="292608"/>
          </a:xfrm>
          <a:prstGeom prst="ellipse">
            <a:avLst/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31520" y="530352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1143000" y="530352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encounter for coding team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400800" y="2880360"/>
            <a:ext cx="5303520" cy="3657600"/>
          </a:xfrm>
          <a:prstGeom prst="roundRect">
            <a:avLst>
              <a:gd name="adj" fmla="val 300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629400" y="3063240"/>
            <a:ext cx="1554480" cy="365760"/>
          </a:xfrm>
          <a:prstGeom prst="roundRect">
            <a:avLst>
              <a:gd name="adj" fmla="val 12500"/>
            </a:avLst>
          </a:prstGeom>
          <a:solidFill>
            <a:srgbClr val="1F4FD9"/>
          </a:solidFill>
          <a:ln w="12700">
            <a:solidFill>
              <a:srgbClr val="1F4FD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629400" y="3063240"/>
            <a:ext cx="1554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629400" y="352044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the agent multiplies value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629400" y="3977640"/>
            <a:ext cx="48463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AI agent reasons over edge-case warnings, drafts justification notes for ambiguous charges, and escalates only true exceptions to a human coder.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50292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2920"/>
            <a:ext cx="12188952" cy="54864"/>
          </a:xfrm>
          <a:prstGeom prst="rect">
            <a:avLst/>
          </a:prstGeom>
          <a:solidFill>
            <a:srgbClr val="F26D6D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"/>
            <a:ext cx="7315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VOPs × UiPath · Healthcare Automation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FP&amp;A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11247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invoice noise into sourcing intelligence.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6D6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4/5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68580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0584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2588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64592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965960" y="2971800"/>
            <a:ext cx="256032" cy="10972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06240" y="2011680"/>
            <a:ext cx="356616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434840" y="21031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Scalability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434840" y="23774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6D6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5/5</a:t>
            </a:r>
            <a:endParaRPr lang="en-US" sz="3200" dirty="0"/>
          </a:p>
        </p:txBody>
      </p:sp>
      <p:sp>
        <p:nvSpPr>
          <p:cNvPr id="18" name="Shape 16"/>
          <p:cNvSpPr/>
          <p:nvPr/>
        </p:nvSpPr>
        <p:spPr>
          <a:xfrm>
            <a:off x="443484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5488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7492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9496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715000" y="2971800"/>
            <a:ext cx="256032" cy="109728"/>
          </a:xfrm>
          <a:prstGeom prst="rect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955280" y="2011680"/>
            <a:ext cx="3749040" cy="1188720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21031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in scope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138160" y="237744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26D6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3200" dirty="0"/>
          </a:p>
        </p:txBody>
      </p:sp>
      <p:sp>
        <p:nvSpPr>
          <p:cNvPr id="26" name="Text 24"/>
          <p:cNvSpPr/>
          <p:nvPr/>
        </p:nvSpPr>
        <p:spPr>
          <a:xfrm>
            <a:off x="8138160" y="3017520"/>
            <a:ext cx="3383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following slides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57200" y="3566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Included automations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57200" y="4023360"/>
            <a:ext cx="11247120" cy="502920"/>
          </a:xfrm>
          <a:prstGeom prst="roundRect">
            <a:avLst>
              <a:gd name="adj" fmla="val 14545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40080" y="4142232"/>
            <a:ext cx="274320" cy="274320"/>
          </a:xfrm>
          <a:prstGeom prst="ellipse">
            <a:avLst/>
          </a:prstGeom>
          <a:solidFill>
            <a:srgbClr val="F26D6D"/>
          </a:solidFill>
          <a:ln w="12700">
            <a:solidFill>
              <a:srgbClr val="F26D6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" y="41422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51560" y="4096512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 Invoices — Invoice Data Mining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VOPs × UiPath — Healthcare Automation Portfolio</dc:title>
  <dc:subject>PptxGenJS Presentation</dc:subject>
  <dc:creator>PptxGenJS</dc:creator>
  <cp:lastModifiedBy>PptxGenJS</cp:lastModifiedBy>
  <cp:revision>1</cp:revision>
  <dcterms:created xsi:type="dcterms:W3CDTF">2026-05-01T17:44:24Z</dcterms:created>
  <dcterms:modified xsi:type="dcterms:W3CDTF">2026-05-01T17:44:24Z</dcterms:modified>
</cp:coreProperties>
</file>